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61" r:id="rId9"/>
    <p:sldId id="262" r:id="rId10"/>
    <p:sldId id="263" r:id="rId11"/>
    <p:sldId id="264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Первинна безоплатна правова допомога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64307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          «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Кожен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має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право на 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правову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допомогу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</a:p>
          <a:p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У 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випадках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передбачених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законом, </a:t>
            </a:r>
          </a:p>
          <a:p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ця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допомога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надається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безоплатно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»</a:t>
            </a:r>
          </a:p>
          <a:p>
            <a:r>
              <a:rPr lang="uk-UA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(Ст.59 Конституції України)</a:t>
            </a:r>
            <a:endParaRPr lang="ru-RU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214290"/>
            <a:ext cx="1924050" cy="30003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/>
              <a:t>Переваги створення безоплатної первинної правової допомоги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Для громадян –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1. отримати якісну правову допомогу безкоштовно;</a:t>
            </a:r>
          </a:p>
          <a:p>
            <a:pPr>
              <a:buNone/>
            </a:pPr>
            <a:r>
              <a:rPr lang="uk-UA" dirty="0" smtClean="0"/>
              <a:t>2. захистити свої права, свободи та інтереси відповідно до Конституційного права на доступ до правосуддя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70" y="1071546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/>
              <a:t>Переваги створення безоплатної первинної правової допомоги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Для органів місцевого самоврядування міста Вознесенська:</a:t>
            </a:r>
          </a:p>
          <a:p>
            <a:pPr>
              <a:buNone/>
            </a:pPr>
            <a:r>
              <a:rPr lang="uk-UA" dirty="0" smtClean="0"/>
              <a:t>   -  розвантаження роботи працівників органів місцевої влади;</a:t>
            </a:r>
          </a:p>
          <a:p>
            <a:r>
              <a:rPr lang="uk-UA" b="1" dirty="0" smtClean="0">
                <a:solidFill>
                  <a:srgbClr val="0070C0"/>
                </a:solidFill>
              </a:rPr>
              <a:t>Для територіальної громади:</a:t>
            </a:r>
          </a:p>
          <a:p>
            <a:pPr>
              <a:buNone/>
            </a:pPr>
            <a:r>
              <a:rPr lang="uk-UA" dirty="0" smtClean="0"/>
              <a:t>- послаблення соціальної напруги внаслідок правової обізнаності про свої права;</a:t>
            </a:r>
          </a:p>
          <a:p>
            <a:pPr>
              <a:buNone/>
            </a:pPr>
            <a:r>
              <a:rPr lang="uk-UA" dirty="0" smtClean="0"/>
              <a:t>- підвищення авторитету місцевої влади;</a:t>
            </a:r>
          </a:p>
          <a:p>
            <a:pPr>
              <a:buNone/>
            </a:pPr>
            <a:r>
              <a:rPr lang="uk-UA" dirty="0" smtClean="0"/>
              <a:t>- посилення правових можливостей населення.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2" y="5143512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/>
              <a:t>Позиція міського голови з організації безкоштовної первинної правової допомоги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“У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r>
              <a:rPr lang="uk-UA" dirty="0" smtClean="0"/>
              <a:t> з тим, що в даний час безоплатну правову допомогу в місті Вознесенську надають міський голова, його заступники, начальники відділів,юридичний відділ – </a:t>
            </a:r>
            <a:r>
              <a:rPr lang="uk-UA" b="1" dirty="0" smtClean="0">
                <a:solidFill>
                  <a:srgbClr val="FF0000"/>
                </a:solidFill>
              </a:rPr>
              <a:t>вивчення питання про організацію в місті безоплатної первинної допомоги не є актуальним і </a:t>
            </a:r>
            <a:r>
              <a:rPr lang="uk-UA" b="1" dirty="0" err="1" smtClean="0">
                <a:solidFill>
                  <a:srgbClr val="FF0000"/>
                </a:solidFill>
              </a:rPr>
              <a:t>необхідним”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sz="1800" b="1" dirty="0" smtClean="0"/>
              <a:t>(Лист-відповідь міського голови Директору ММГО </a:t>
            </a:r>
            <a:r>
              <a:rPr lang="uk-UA" sz="1800" b="1" dirty="0" err="1" smtClean="0"/>
              <a:t>“Фонд</a:t>
            </a:r>
            <a:r>
              <a:rPr lang="uk-UA" sz="1800" b="1" dirty="0" smtClean="0"/>
              <a:t> громади </a:t>
            </a:r>
            <a:r>
              <a:rPr lang="uk-UA" sz="1800" b="1" dirty="0" err="1" smtClean="0"/>
              <a:t>м.Миколаєва</a:t>
            </a:r>
            <a:r>
              <a:rPr lang="uk-UA" sz="1800" b="1" dirty="0" smtClean="0"/>
              <a:t>)</a:t>
            </a: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                                              Питання:</a:t>
            </a: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1.чи мають зазначені особи юридичну освіту?</a:t>
            </a: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2.чи допомагають у написанні заяв та скарг?</a:t>
            </a: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3. а якщо скарга стосується дій чи бездіяльності представників влади  - куди їм порадять звернутися?</a:t>
            </a:r>
          </a:p>
          <a:p>
            <a:pPr>
              <a:buNone/>
            </a:pPr>
            <a:r>
              <a:rPr lang="uk-UA" sz="3600" b="1" dirty="0" smtClean="0">
                <a:solidFill>
                  <a:srgbClr val="FF0000"/>
                </a:solidFill>
              </a:rPr>
              <a:t>4.чи є особистий прийом громадян службовцями -  формою надання первинної правової допомоги?  </a:t>
            </a:r>
          </a:p>
          <a:p>
            <a:pPr>
              <a:buNone/>
            </a:pPr>
            <a:r>
              <a:rPr lang="uk-UA" sz="3600" b="1" dirty="0" smtClean="0">
                <a:solidFill>
                  <a:srgbClr val="0070C0"/>
                </a:solidFill>
              </a:rPr>
              <a:t>                        НІ !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4" y="0"/>
            <a:ext cx="1519814" cy="15198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Висновки.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Враховуючи вищезазначене тимчасова робоча група з питань налагодження системи надання безоплатної первинної правової допомоги в </a:t>
            </a:r>
            <a:r>
              <a:rPr lang="uk-UA" dirty="0" err="1" smtClean="0"/>
              <a:t>м.Вознесенську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наполягає </a:t>
            </a:r>
            <a:r>
              <a:rPr lang="uk-UA" dirty="0" smtClean="0">
                <a:solidFill>
                  <a:srgbClr val="FF0000"/>
                </a:solidFill>
              </a:rPr>
              <a:t>на включенні цього питання до Програми соціально-економічного розвитку міста Вознесенська на 2017 рік і виділення відповідного фінансування на 2017 рік на наступній сесії міської ради у грудні 2016 року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Повноваження міських рад </a:t>
            </a:r>
            <a:br>
              <a:rPr lang="uk-UA" dirty="0" smtClean="0"/>
            </a:br>
            <a:r>
              <a:rPr lang="uk-UA" dirty="0" smtClean="0"/>
              <a:t>                        </a:t>
            </a:r>
            <a:r>
              <a:rPr lang="uk-UA" sz="1800" dirty="0" smtClean="0"/>
              <a:t>(</a:t>
            </a:r>
            <a:r>
              <a:rPr lang="uk-UA" sz="1800" smtClean="0"/>
              <a:t>для інформації)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7239000" cy="48463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39-1)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закону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бюджету </a:t>
            </a:r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безоплатної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правової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,  </a:t>
            </a:r>
            <a:r>
              <a:rPr lang="ru-RU" dirty="0" err="1" smtClean="0"/>
              <a:t>залучення</a:t>
            </a:r>
            <a:r>
              <a:rPr lang="ru-RU" dirty="0" smtClean="0"/>
              <a:t> в </a:t>
            </a:r>
            <a:r>
              <a:rPr lang="ru-RU" dirty="0" err="1" smtClean="0"/>
              <a:t>установленому</a:t>
            </a:r>
            <a:r>
              <a:rPr lang="ru-RU" dirty="0" smtClean="0"/>
              <a:t> законом порядку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приватного права до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безоплатної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правової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{</a:t>
            </a:r>
            <a:r>
              <a:rPr lang="ru-RU" dirty="0" err="1" smtClean="0"/>
              <a:t>Частину</a:t>
            </a:r>
            <a:r>
              <a:rPr lang="ru-RU" dirty="0" smtClean="0"/>
              <a:t> першу </a:t>
            </a:r>
            <a:r>
              <a:rPr lang="ru-RU" dirty="0" err="1" smtClean="0"/>
              <a:t>статті</a:t>
            </a:r>
            <a:r>
              <a:rPr lang="ru-RU" dirty="0" smtClean="0"/>
              <a:t> 26 </a:t>
            </a:r>
            <a:r>
              <a:rPr lang="ru-RU" dirty="0" err="1" smtClean="0"/>
              <a:t>доповнено</a:t>
            </a:r>
            <a:r>
              <a:rPr lang="ru-RU" dirty="0" smtClean="0"/>
              <a:t> пунктом 39-1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Законом№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3460 –УІ </a:t>
            </a:r>
            <a:r>
              <a:rPr lang="ru-RU" dirty="0" err="1" smtClean="0">
                <a:solidFill>
                  <a:srgbClr val="FF0000"/>
                </a:solidFill>
              </a:rPr>
              <a:t>від</a:t>
            </a:r>
            <a:r>
              <a:rPr lang="ru-RU" dirty="0" smtClean="0">
                <a:solidFill>
                  <a:srgbClr val="FF0000"/>
                </a:solidFill>
              </a:rPr>
              <a:t> 02.06.2011)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7030A0"/>
                </a:solidFill>
              </a:rPr>
              <a:t>                          Дякую за увагу!</a:t>
            </a:r>
            <a:endParaRPr lang="ru-RU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7030A0"/>
                </a:solidFill>
              </a:rPr>
              <a:t>    Голова тимчасової робочої групи з питань налагодження системи надання безоплатної первинної правової допомоги в </a:t>
            </a:r>
            <a:r>
              <a:rPr lang="uk-UA" b="1" i="1" dirty="0" err="1" smtClean="0">
                <a:solidFill>
                  <a:srgbClr val="7030A0"/>
                </a:solidFill>
              </a:rPr>
              <a:t>м.Вознесенську</a:t>
            </a:r>
            <a:r>
              <a:rPr lang="uk-UA" b="1" i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uk-UA" b="1" i="1" dirty="0" smtClean="0">
                <a:solidFill>
                  <a:srgbClr val="7030A0"/>
                </a:solidFill>
              </a:rPr>
              <a:t>                                                   </a:t>
            </a:r>
            <a:r>
              <a:rPr lang="uk-UA" b="1" i="1" dirty="0" smtClean="0">
                <a:solidFill>
                  <a:srgbClr val="7030A0"/>
                </a:solidFill>
              </a:rPr>
              <a:t>Ю.М.</a:t>
            </a:r>
            <a:r>
              <a:rPr lang="uk-UA" b="1" i="1" dirty="0" err="1" smtClean="0">
                <a:solidFill>
                  <a:srgbClr val="7030A0"/>
                </a:solidFill>
              </a:rPr>
              <a:t>Кондратєнков</a:t>
            </a:r>
            <a:endParaRPr lang="uk-UA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7030A0"/>
                </a:solidFill>
              </a:rPr>
              <a:t>____________________________________________________</a:t>
            </a:r>
            <a:endParaRPr lang="uk-UA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7030A0"/>
                </a:solidFill>
              </a:rPr>
              <a:t>     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Презентація підготовлена громадською організацією </a:t>
            </a:r>
            <a:r>
              <a:rPr lang="uk-UA" b="1" i="1" dirty="0" err="1" smtClean="0">
                <a:solidFill>
                  <a:srgbClr val="0070C0"/>
                </a:solidFill>
              </a:rPr>
              <a:t>“Вознесенська</a:t>
            </a:r>
            <a:r>
              <a:rPr lang="uk-UA" b="1" i="1" dirty="0" smtClean="0">
                <a:solidFill>
                  <a:srgbClr val="0070C0"/>
                </a:solidFill>
              </a:rPr>
              <a:t> асоціація розвитку місцевої демократії ”</a:t>
            </a:r>
            <a:endParaRPr lang="uk-UA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Закон України « Про безоплатну правову допомогу»</a:t>
            </a:r>
            <a:br>
              <a:rPr lang="uk-UA" sz="2400" dirty="0" smtClean="0"/>
            </a:br>
            <a:r>
              <a:rPr lang="uk-UA" sz="2400" dirty="0" smtClean="0"/>
              <a:t> від 02.06.2011 № 3460-</a:t>
            </a:r>
            <a:r>
              <a:rPr lang="ru-RU" sz="2400" dirty="0" smtClean="0"/>
              <a:t>VI , </a:t>
            </a:r>
            <a:r>
              <a:rPr lang="ru-RU" sz="2400" dirty="0" err="1" smtClean="0"/>
              <a:t>стаття</a:t>
            </a:r>
            <a:r>
              <a:rPr lang="ru-RU" sz="2400" dirty="0" smtClean="0"/>
              <a:t> 7</a:t>
            </a:r>
            <a:r>
              <a:rPr lang="uk-UA" sz="2400" dirty="0" smtClean="0"/>
              <a:t>: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   1. </a:t>
            </a:r>
            <a:r>
              <a:rPr lang="uk-UA" b="1" dirty="0" smtClean="0"/>
              <a:t>Безоплатна первинна правова допомога </a:t>
            </a:r>
            <a:r>
              <a:rPr lang="uk-UA" dirty="0" smtClean="0"/>
              <a:t>- вид державної гарантії, що полягає в інформуванні особи про її права і свободи, порядок їх реалізації, відновлення у випадку їх порушення та порядок оскарження рішень, дій чи бездіяльності органів державної влади, органів місцевого самоврядування, посадових і службових осіб.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>2. </a:t>
            </a:r>
            <a:r>
              <a:rPr lang="ru-RU" dirty="0" err="1" smtClean="0"/>
              <a:t>Безоплатна</a:t>
            </a:r>
            <a:r>
              <a:rPr lang="ru-RU" dirty="0" smtClean="0"/>
              <a:t> </a:t>
            </a:r>
            <a:r>
              <a:rPr lang="ru-RU" dirty="0" err="1" smtClean="0"/>
              <a:t>первинна</a:t>
            </a:r>
            <a:r>
              <a:rPr lang="ru-RU" dirty="0" smtClean="0"/>
              <a:t> </a:t>
            </a:r>
            <a:r>
              <a:rPr lang="ru-RU" dirty="0" err="1" smtClean="0"/>
              <a:t>правова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правових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1)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правової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інформації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консультацій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роз'яснень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з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правових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питань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складення</a:t>
            </a:r>
            <a:r>
              <a:rPr lang="ru-RU" dirty="0" smtClean="0"/>
              <a:t> </a:t>
            </a:r>
            <a:r>
              <a:rPr lang="ru-RU" dirty="0" err="1" smtClean="0"/>
              <a:t>заяв</a:t>
            </a:r>
            <a:r>
              <a:rPr lang="ru-RU" dirty="0" smtClean="0"/>
              <a:t>, </a:t>
            </a:r>
            <a:r>
              <a:rPr lang="ru-RU" dirty="0" err="1" smtClean="0"/>
              <a:t>скарг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правового характеру 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в </a:t>
            </a:r>
            <a:r>
              <a:rPr lang="ru-RU" dirty="0" err="1" smtClean="0"/>
              <a:t>забезпеченні</a:t>
            </a:r>
            <a:r>
              <a:rPr lang="ru-RU" dirty="0" smtClean="0"/>
              <a:t> доступу особи </a:t>
            </a:r>
            <a:r>
              <a:rPr lang="ru-RU" b="1" dirty="0" smtClean="0">
                <a:solidFill>
                  <a:srgbClr val="0070C0"/>
                </a:solidFill>
              </a:rPr>
              <a:t>до </a:t>
            </a:r>
            <a:r>
              <a:rPr lang="ru-RU" b="1" dirty="0" err="1" smtClean="0">
                <a:solidFill>
                  <a:srgbClr val="0070C0"/>
                </a:solidFill>
              </a:rPr>
              <a:t>вторинної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правової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допомоги</a:t>
            </a:r>
            <a:r>
              <a:rPr lang="ru-RU" b="1" dirty="0" smtClean="0">
                <a:solidFill>
                  <a:srgbClr val="0070C0"/>
                </a:solidFill>
              </a:rPr>
              <a:t> та </a:t>
            </a:r>
            <a:r>
              <a:rPr lang="ru-RU" b="1" dirty="0" err="1" smtClean="0">
                <a:solidFill>
                  <a:srgbClr val="0070C0"/>
                </a:solidFill>
              </a:rPr>
              <a:t>медіації</a:t>
            </a:r>
            <a:r>
              <a:rPr lang="ru-RU" b="1" dirty="0" smtClean="0">
                <a:solidFill>
                  <a:srgbClr val="0070C0"/>
                </a:solidFill>
              </a:rPr>
              <a:t>.» </a:t>
            </a: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</a:rPr>
              <a:t> 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Право на </a:t>
            </a:r>
            <a:r>
              <a:rPr lang="ru-RU" sz="2000" dirty="0" err="1" smtClean="0"/>
              <a:t>безоплатну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первинну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допомогу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мають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усі</a:t>
            </a:r>
            <a:r>
              <a:rPr lang="ru-RU" sz="2000" b="1" i="1" dirty="0" smtClean="0">
                <a:solidFill>
                  <a:srgbClr val="002060"/>
                </a:solidFill>
              </a:rPr>
              <a:t> особи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перебувають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під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юрисдикцією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України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Відповідно до статті 9 цього Закону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1. Суб'єктами надання безоплатної первинної правової допомоги в Україні є: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1) органи виконавчої влади; </a:t>
            </a:r>
            <a:br>
              <a:rPr lang="uk-UA" dirty="0" smtClean="0"/>
            </a:br>
            <a:r>
              <a:rPr lang="uk-UA" b="1" dirty="0" smtClean="0">
                <a:solidFill>
                  <a:srgbClr val="FF0000"/>
                </a:solidFill>
              </a:rPr>
              <a:t>2) органи місцевого самоврядування;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3) фізичні та юридичні особи приватного права; </a:t>
            </a:r>
            <a:br>
              <a:rPr lang="uk-UA" dirty="0" smtClean="0"/>
            </a:br>
            <a:r>
              <a:rPr lang="uk-UA" dirty="0" smtClean="0"/>
              <a:t>4) спеціалізовані установи.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Постанова </a:t>
            </a:r>
            <a:r>
              <a:rPr lang="ru-RU" sz="2000" dirty="0" err="1" smtClean="0"/>
              <a:t>Кабінету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Міністрів</a:t>
            </a:r>
            <a:r>
              <a:rPr lang="ru-RU" sz="2000" dirty="0" smtClean="0"/>
              <a:t> "Про </a:t>
            </a:r>
            <a:r>
              <a:rPr lang="ru-RU" sz="2000" dirty="0" err="1" smtClean="0"/>
              <a:t>реформування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Міністерства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юстиції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безоплатної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допомоги</a:t>
            </a:r>
            <a:r>
              <a:rPr lang="ru-RU" sz="2000" dirty="0" smtClean="0"/>
              <a:t>«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11.02.2016. № 99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Документом </a:t>
            </a:r>
            <a:r>
              <a:rPr lang="ru-RU" dirty="0" err="1" smtClean="0"/>
              <a:t>передбачена</a:t>
            </a:r>
            <a:r>
              <a:rPr lang="ru-RU" dirty="0" smtClean="0"/>
              <a:t> </a:t>
            </a:r>
            <a:r>
              <a:rPr lang="ru-RU" dirty="0" err="1" smtClean="0"/>
              <a:t>ліквідація</a:t>
            </a:r>
            <a:r>
              <a:rPr lang="ru-RU" dirty="0" smtClean="0"/>
              <a:t> </a:t>
            </a:r>
            <a:r>
              <a:rPr lang="ru-RU" b="1" dirty="0" smtClean="0"/>
              <a:t>586 </a:t>
            </a:r>
            <a:r>
              <a:rPr lang="ru-RU" b="1" dirty="0" err="1" smtClean="0"/>
              <a:t>територіальних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органів</a:t>
            </a:r>
            <a:r>
              <a:rPr lang="ru-RU" b="1" dirty="0" smtClean="0"/>
              <a:t> </a:t>
            </a:r>
            <a:r>
              <a:rPr lang="ru-RU" b="1" dirty="0" err="1" smtClean="0"/>
              <a:t>Міністерства</a:t>
            </a:r>
            <a:r>
              <a:rPr lang="ru-RU" b="1" dirty="0" smtClean="0"/>
              <a:t> </a:t>
            </a:r>
            <a:r>
              <a:rPr lang="ru-RU" b="1" dirty="0" err="1" smtClean="0"/>
              <a:t>юстиції</a:t>
            </a:r>
            <a:r>
              <a:rPr lang="ru-RU" b="1" dirty="0" smtClean="0"/>
              <a:t> </a:t>
            </a:r>
            <a:r>
              <a:rPr lang="ru-RU" dirty="0" smtClean="0"/>
              <a:t>на районному та </a:t>
            </a:r>
            <a:r>
              <a:rPr lang="ru-RU" dirty="0" err="1" smtClean="0"/>
              <a:t>міському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</a:t>
            </a:r>
            <a:r>
              <a:rPr lang="ru-RU" b="1" dirty="0" err="1" smtClean="0"/>
              <a:t>утворення</a:t>
            </a:r>
            <a:r>
              <a:rPr lang="ru-RU" b="1" dirty="0" smtClean="0"/>
              <a:t> 428 бюро </a:t>
            </a:r>
            <a:r>
              <a:rPr lang="ru-RU" b="1" dirty="0" err="1" smtClean="0"/>
              <a:t>правової</a:t>
            </a:r>
            <a:r>
              <a:rPr lang="ru-RU" b="1" dirty="0" smtClean="0"/>
              <a:t> </a:t>
            </a:r>
            <a:r>
              <a:rPr lang="ru-RU" b="1" dirty="0" err="1" smtClean="0"/>
              <a:t>допомоги</a:t>
            </a:r>
            <a:r>
              <a:rPr lang="ru-RU" b="1" dirty="0" smtClean="0"/>
              <a:t> в </a:t>
            </a:r>
            <a:r>
              <a:rPr lang="ru-RU" b="1" dirty="0" err="1" smtClean="0"/>
              <a:t>місцевих</a:t>
            </a:r>
            <a:r>
              <a:rPr lang="ru-RU" b="1" dirty="0" smtClean="0"/>
              <a:t> центрах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</a:t>
            </a:r>
            <a:r>
              <a:rPr lang="ru-RU" b="1" dirty="0" err="1" smtClean="0"/>
              <a:t>безоплатної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вторинної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правової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допомоги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забезпечуватимуть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</a:t>
            </a:r>
            <a:r>
              <a:rPr lang="ru-RU" dirty="0" err="1" smtClean="0"/>
              <a:t>правовим</a:t>
            </a:r>
            <a:r>
              <a:rPr lang="ru-RU" dirty="0" smtClean="0"/>
              <a:t> </a:t>
            </a:r>
            <a:r>
              <a:rPr lang="ru-RU" dirty="0" err="1" smtClean="0"/>
              <a:t>захистом</a:t>
            </a:r>
            <a:r>
              <a:rPr lang="ru-RU" dirty="0" smtClean="0"/>
              <a:t> та </a:t>
            </a:r>
            <a:r>
              <a:rPr lang="ru-RU" dirty="0" err="1" smtClean="0"/>
              <a:t>надаватимуть</a:t>
            </a:r>
            <a:r>
              <a:rPr lang="ru-RU" dirty="0" smtClean="0"/>
              <a:t> доступ до </a:t>
            </a:r>
            <a:r>
              <a:rPr lang="ru-RU" dirty="0" err="1" smtClean="0"/>
              <a:t>он-лайн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Чим вторинна  допомога відрізняється від первинної?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Безоплатна</a:t>
            </a:r>
            <a:r>
              <a:rPr lang="ru-RU" dirty="0" smtClean="0"/>
              <a:t> </a:t>
            </a:r>
            <a:r>
              <a:rPr lang="ru-RU" dirty="0" err="1" smtClean="0"/>
              <a:t>вторинна</a:t>
            </a:r>
            <a:r>
              <a:rPr lang="ru-RU" dirty="0" smtClean="0"/>
              <a:t> </a:t>
            </a:r>
            <a:r>
              <a:rPr lang="ru-RU" dirty="0" err="1" smtClean="0"/>
              <a:t>правова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- вид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гарантії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рівних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для доступу </a:t>
            </a:r>
            <a:r>
              <a:rPr lang="ru-RU" dirty="0" err="1" smtClean="0"/>
              <a:t>осіб</a:t>
            </a:r>
            <a:r>
              <a:rPr lang="ru-RU" dirty="0" smtClean="0"/>
              <a:t> до </a:t>
            </a:r>
            <a:r>
              <a:rPr lang="ru-RU" dirty="0" err="1" smtClean="0"/>
              <a:t>правосуддя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Безоплатна</a:t>
            </a:r>
            <a:r>
              <a:rPr lang="ru-RU" dirty="0" smtClean="0"/>
              <a:t> </a:t>
            </a:r>
            <a:r>
              <a:rPr lang="ru-RU" dirty="0" err="1" smtClean="0"/>
              <a:t>вторинна</a:t>
            </a:r>
            <a:r>
              <a:rPr lang="ru-RU" dirty="0" smtClean="0"/>
              <a:t> </a:t>
            </a:r>
            <a:r>
              <a:rPr lang="ru-RU" dirty="0" err="1" smtClean="0"/>
              <a:t>правова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правових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обвинувачення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представництва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право 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 smtClean="0"/>
              <a:t>безоплатну</a:t>
            </a:r>
            <a:r>
              <a:rPr lang="ru-RU" dirty="0" smtClean="0"/>
              <a:t> </a:t>
            </a:r>
            <a:r>
              <a:rPr lang="ru-RU" dirty="0" err="1" smtClean="0"/>
              <a:t>вторинну</a:t>
            </a:r>
            <a:r>
              <a:rPr lang="ru-RU" dirty="0" smtClean="0"/>
              <a:t> </a:t>
            </a:r>
            <a:r>
              <a:rPr lang="ru-RU" dirty="0" err="1" smtClean="0"/>
              <a:t>правову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, в судах,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 органах, органах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 перед </a:t>
            </a:r>
            <a:r>
              <a:rPr lang="ru-RU" dirty="0" err="1" smtClean="0"/>
              <a:t>іншими</a:t>
            </a:r>
            <a:r>
              <a:rPr lang="ru-RU" dirty="0" smtClean="0"/>
              <a:t> особами; </a:t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складення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 smtClean="0"/>
              <a:t>процесуального</a:t>
            </a:r>
            <a:r>
              <a:rPr lang="ru-RU" dirty="0" smtClean="0"/>
              <a:t> характеру. </a:t>
            </a:r>
          </a:p>
          <a:p>
            <a:endParaRPr lang="uk-UA" dirty="0" smtClean="0"/>
          </a:p>
          <a:p>
            <a:r>
              <a:rPr lang="uk-UA" dirty="0" smtClean="0"/>
              <a:t>3.Своїми словами – </a:t>
            </a:r>
            <a:r>
              <a:rPr lang="uk-UA" sz="3600" b="1" dirty="0" smtClean="0">
                <a:solidFill>
                  <a:srgbClr val="0070C0"/>
                </a:solidFill>
              </a:rPr>
              <a:t>це захист особи в суді і підготовка відповідних документів для суду. 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702" y="0"/>
            <a:ext cx="1519814" cy="15198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Але вторинну правову допомогу можуть отримати </a:t>
            </a:r>
            <a:r>
              <a:rPr lang="uk-UA" dirty="0" smtClean="0">
                <a:solidFill>
                  <a:srgbClr val="FF0000"/>
                </a:solidFill>
              </a:rPr>
              <a:t>тільки: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Члени малозабезпечених сімей</a:t>
            </a:r>
          </a:p>
          <a:p>
            <a:r>
              <a:rPr lang="uk-UA" dirty="0" smtClean="0"/>
              <a:t>Діти-сироти</a:t>
            </a:r>
          </a:p>
          <a:p>
            <a:r>
              <a:rPr lang="uk-UA" dirty="0" smtClean="0"/>
              <a:t>Ветерани війни</a:t>
            </a:r>
          </a:p>
          <a:p>
            <a:r>
              <a:rPr lang="uk-UA" dirty="0" smtClean="0"/>
              <a:t>Біженці</a:t>
            </a:r>
          </a:p>
          <a:p>
            <a:r>
              <a:rPr lang="uk-UA" dirty="0" smtClean="0"/>
              <a:t>Особи, які заарештовані або які є підозрюваними у скоєнні злочину</a:t>
            </a:r>
          </a:p>
          <a:p>
            <a:r>
              <a:rPr lang="uk-UA" dirty="0" smtClean="0"/>
              <a:t>Особи, які визнані </a:t>
            </a:r>
            <a:r>
              <a:rPr lang="uk-UA" dirty="0" err="1" smtClean="0"/>
              <a:t>психічно-хворими</a:t>
            </a:r>
            <a:r>
              <a:rPr lang="uk-UA" dirty="0" smtClean="0"/>
              <a:t> або недієздатними</a:t>
            </a:r>
          </a:p>
          <a:p>
            <a:pPr>
              <a:buNone/>
            </a:pPr>
            <a:r>
              <a:rPr lang="uk-UA" sz="1700" dirty="0" smtClean="0"/>
              <a:t>                               </a:t>
            </a:r>
          </a:p>
          <a:p>
            <a:pPr>
              <a:buNone/>
            </a:pPr>
            <a:endParaRPr lang="uk-UA" sz="1700" dirty="0" smtClean="0"/>
          </a:p>
          <a:p>
            <a:pPr>
              <a:buNone/>
            </a:pPr>
            <a:r>
              <a:rPr lang="uk-UA" sz="1700" dirty="0" smtClean="0"/>
              <a:t>Ст.14 Закону України </a:t>
            </a:r>
            <a:r>
              <a:rPr lang="uk-UA" sz="1700" dirty="0" err="1" smtClean="0"/>
              <a:t>“Про</a:t>
            </a:r>
            <a:r>
              <a:rPr lang="uk-UA" sz="1700" dirty="0" smtClean="0"/>
              <a:t> правову </a:t>
            </a:r>
            <a:r>
              <a:rPr lang="uk-UA" sz="1700" dirty="0" err="1" smtClean="0"/>
              <a:t>допомогу”</a:t>
            </a:r>
            <a:endParaRPr lang="ru-RU" sz="17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74" y="1000108"/>
            <a:ext cx="1519814" cy="15198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74" y="2714620"/>
            <a:ext cx="1519814" cy="15198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2" y="4786322"/>
            <a:ext cx="1519814" cy="15198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Для отримання цієї допомоги необхідно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 Довести своє право на отримання цієї допомоги </a:t>
            </a:r>
            <a:r>
              <a:rPr lang="uk-UA" b="1" dirty="0" smtClean="0">
                <a:solidFill>
                  <a:srgbClr val="C00000"/>
                </a:solidFill>
              </a:rPr>
              <a:t>безкоштовно </a:t>
            </a:r>
            <a:r>
              <a:rPr lang="uk-UA" dirty="0" smtClean="0"/>
              <a:t>шляхом надання наступних документів: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70C0"/>
                </a:solidFill>
              </a:rPr>
              <a:t>довідка про склад сім</a:t>
            </a:r>
            <a:r>
              <a:rPr lang="en-US" dirty="0" smtClean="0">
                <a:solidFill>
                  <a:srgbClr val="0070C0"/>
                </a:solidFill>
              </a:rPr>
              <a:t>’</a:t>
            </a:r>
            <a:r>
              <a:rPr lang="uk-UA" dirty="0" smtClean="0">
                <a:solidFill>
                  <a:srgbClr val="0070C0"/>
                </a:solidFill>
              </a:rPr>
              <a:t>ї;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70C0"/>
                </a:solidFill>
              </a:rPr>
              <a:t> довідка з місця роботи всіх працюючих члені сім</a:t>
            </a:r>
            <a:r>
              <a:rPr lang="en-US" dirty="0" smtClean="0">
                <a:solidFill>
                  <a:srgbClr val="0070C0"/>
                </a:solidFill>
              </a:rPr>
              <a:t>’</a:t>
            </a:r>
            <a:r>
              <a:rPr lang="uk-UA" dirty="0" smtClean="0">
                <a:solidFill>
                  <a:srgbClr val="0070C0"/>
                </a:solidFill>
              </a:rPr>
              <a:t>ї;</a:t>
            </a: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-   довідка з пенсійного фонду за 6 місяців;</a:t>
            </a: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-  довідка з Управління соціальної праці про отримувану допомогу;</a:t>
            </a: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- довідка з податкової  про доходи за останній рік.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92" y="2928934"/>
            <a:ext cx="1219200" cy="1219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92" y="1643050"/>
            <a:ext cx="1219200" cy="1219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454" y="4143380"/>
            <a:ext cx="1219200" cy="12192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78" y="5638800"/>
            <a:ext cx="12192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Первинна правова допомога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Організація первинної правової допомоги покладена </a:t>
            </a:r>
            <a:r>
              <a:rPr lang="uk-UA" b="1" dirty="0" smtClean="0">
                <a:solidFill>
                  <a:srgbClr val="0070C0"/>
                </a:solidFill>
              </a:rPr>
              <a:t>на органи місцевого самоврядування </a:t>
            </a:r>
            <a:r>
              <a:rPr lang="uk-UA" sz="3600" b="1" dirty="0" smtClean="0">
                <a:solidFill>
                  <a:srgbClr val="0070C0"/>
                </a:solidFill>
              </a:rPr>
              <a:t>шляхом:</a:t>
            </a:r>
          </a:p>
          <a:p>
            <a:r>
              <a:rPr lang="uk-UA" b="1" dirty="0" smtClean="0">
                <a:solidFill>
                  <a:srgbClr val="0070C0"/>
                </a:solidFill>
              </a:rPr>
              <a:t>1.створення спеціалізованої комунальної установи,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що є затратним для міського бюджету;</a:t>
            </a:r>
          </a:p>
          <a:p>
            <a:r>
              <a:rPr lang="uk-UA" b="1" dirty="0" smtClean="0">
                <a:solidFill>
                  <a:srgbClr val="0070C0"/>
                </a:solidFill>
              </a:rPr>
              <a:t>2.залучення юридичних осіб приватного права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на умовах місцевого конкурсу;</a:t>
            </a:r>
          </a:p>
          <a:p>
            <a:r>
              <a:rPr lang="uk-UA" b="1" dirty="0" smtClean="0">
                <a:solidFill>
                  <a:srgbClr val="0070C0"/>
                </a:solidFill>
              </a:rPr>
              <a:t>3.залучення адвокатів, інших фахівців у галузі права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на договірній основи за підсумками конкурсу.</a:t>
            </a:r>
          </a:p>
          <a:p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Пропозиції робочої групи: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1.Обрати третій варіант надання безоплатної первинної правової допомоги</a:t>
            </a:r>
            <a:r>
              <a:rPr lang="uk-UA" b="1" dirty="0" smtClean="0"/>
              <a:t>  юридичними особами приватного права на конкурсній основі</a:t>
            </a:r>
            <a:endParaRPr lang="ru-RU" dirty="0" smtClean="0"/>
          </a:p>
          <a:p>
            <a:r>
              <a:rPr lang="uk-UA" dirty="0" smtClean="0"/>
              <a:t>2.Підготувати відповідні рекомендації тимчасової робочої групи міському голові щодо надання безоплатної первинної правової допомоги  у місті Вознесенську </a:t>
            </a:r>
            <a:r>
              <a:rPr lang="uk-UA" b="1" dirty="0" smtClean="0"/>
              <a:t>із розрахунку оплати одного юриста-консультанта на конкурсній основі за рахунок коштів міського бюджету </a:t>
            </a:r>
            <a:r>
              <a:rPr lang="uk-UA" b="1" dirty="0" smtClean="0">
                <a:solidFill>
                  <a:srgbClr val="0070C0"/>
                </a:solidFill>
              </a:rPr>
              <a:t>(</a:t>
            </a:r>
            <a:r>
              <a:rPr lang="uk-UA" sz="1600" b="1" dirty="0" smtClean="0">
                <a:solidFill>
                  <a:srgbClr val="0070C0"/>
                </a:solidFill>
              </a:rPr>
              <a:t>заробітна плата -4500грн. Нарахування – 22%, загальна сума на рік -64 800 </a:t>
            </a:r>
            <a:r>
              <a:rPr lang="uk-UA" sz="1600" b="1" dirty="0" err="1" smtClean="0">
                <a:solidFill>
                  <a:srgbClr val="0070C0"/>
                </a:solidFill>
              </a:rPr>
              <a:t>грн</a:t>
            </a:r>
            <a:r>
              <a:rPr lang="uk-UA" sz="1600" b="1" dirty="0" smtClean="0">
                <a:solidFill>
                  <a:srgbClr val="0070C0"/>
                </a:solidFill>
              </a:rPr>
              <a:t>).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uk-UA" dirty="0" smtClean="0"/>
              <a:t>3.Підготувати проект рішення міської ради щодо внесення підрозділу </a:t>
            </a:r>
            <a:r>
              <a:rPr lang="uk-UA" b="1" dirty="0" smtClean="0"/>
              <a:t>«Безоплатна первинна правова допомога» до Програми соціально-економічного розвитку на 2017 рік </a:t>
            </a:r>
            <a:r>
              <a:rPr lang="uk-UA" dirty="0" smtClean="0"/>
              <a:t>для розгляду на сесії міської ради у грудні 2016 року.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</TotalTime>
  <Words>745</Words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Первинна безоплатна правова допомога</vt:lpstr>
      <vt:lpstr>Закон України « Про безоплатну правову допомогу»  від 02.06.2011 № 3460-VI , стаття 7:</vt:lpstr>
      <vt:lpstr>Право на безоплатну первинну правову допомогу  мають усі особи, які перебувають під юрисдикцією України. </vt:lpstr>
      <vt:lpstr>Постанова Кабінету Міністрів "Про реформування територіальних органів Міністерства юстиції та розвиток системи надання безоплатної правової допомоги« від 11.02.2016. № 99</vt:lpstr>
      <vt:lpstr>Чим вторинна  допомога відрізняється від первинної?</vt:lpstr>
      <vt:lpstr>  Але вторинну правову допомогу можуть отримати тільки:</vt:lpstr>
      <vt:lpstr>Для отримання цієї допомоги необхідно</vt:lpstr>
      <vt:lpstr>Первинна правова допомога</vt:lpstr>
      <vt:lpstr>Пропозиції робочої групи:</vt:lpstr>
      <vt:lpstr>Переваги створення безоплатної первинної правової допомоги </vt:lpstr>
      <vt:lpstr>Переваги створення безоплатної первинної правової допомоги </vt:lpstr>
      <vt:lpstr>Позиція міського голови з організації безкоштовної первинної правової допомоги</vt:lpstr>
      <vt:lpstr>Висновки. </vt:lpstr>
      <vt:lpstr>Повноваження міських рад                          (для інформації)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Первинна правова допомога</dc:title>
  <cp:lastModifiedBy>User</cp:lastModifiedBy>
  <cp:revision>21</cp:revision>
  <dcterms:modified xsi:type="dcterms:W3CDTF">2016-11-23T14:01:58Z</dcterms:modified>
</cp:coreProperties>
</file>